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134805509" r:id="rId5"/>
    <p:sldId id="2134805491" r:id="rId6"/>
    <p:sldId id="2134805508" r:id="rId7"/>
    <p:sldId id="2134805488" r:id="rId8"/>
    <p:sldId id="2134805507" r:id="rId9"/>
    <p:sldId id="2134805494" r:id="rId10"/>
    <p:sldId id="2134805493" r:id="rId11"/>
    <p:sldId id="2134805487" r:id="rId12"/>
    <p:sldId id="2134805497" r:id="rId13"/>
  </p:sldIdLst>
  <p:sldSz cx="9144000" cy="6858000" type="screen4x3"/>
  <p:notesSz cx="6797675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1D3A"/>
    <a:srgbClr val="E7E6E6"/>
    <a:srgbClr val="3379CD"/>
    <a:srgbClr val="FAFAF9"/>
    <a:srgbClr val="F7F4F5"/>
    <a:srgbClr val="BBD3EF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12" autoAdjust="0"/>
    <p:restoredTop sz="96357" autoAdjust="0"/>
  </p:normalViewPr>
  <p:slideViewPr>
    <p:cSldViewPr>
      <p:cViewPr varScale="1">
        <p:scale>
          <a:sx n="42" d="100"/>
          <a:sy n="42" d="100"/>
        </p:scale>
        <p:origin x="15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974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D9CB5-BFD4-49C5-9742-A0BAFD2B6555}" type="datetimeFigureOut">
              <a:rPr lang="tr-TR" smtClean="0"/>
              <a:pPr/>
              <a:t>10.04.2020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3" y="9378825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50445" y="9378825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433AF-320A-4C87-8FF8-FC9116A0C1F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762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835CF-D5BA-4F62-A2FB-69E8B863DB73}" type="datetimeFigureOut">
              <a:rPr lang="tr-TR" smtClean="0"/>
              <a:pPr/>
              <a:t>10.04.2020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3" y="9378825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0445" y="9378825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B158D-2703-4F37-A0F8-85F325B445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443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729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2D628B-7588-4B5B-95E2-C673430C05AD}" type="datetime1">
              <a:rPr lang="tr-TR" smtClean="0"/>
              <a:t>10.04.2020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6 Düz Bağlayıcı"/>
          <p:cNvCxnSpPr/>
          <p:nvPr userDrawn="1"/>
        </p:nvCxnSpPr>
        <p:spPr>
          <a:xfrm>
            <a:off x="0" y="404664"/>
            <a:ext cx="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6FE03E-24B8-489C-A2C5-733F4282F5AB}" type="datetime1">
              <a:rPr lang="tr-TR" smtClean="0"/>
              <a:t>10.04.2020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ADD1AF-7917-4F37-9A54-C5A28B4C438D}" type="datetime1">
              <a:rPr lang="tr-TR" smtClean="0"/>
              <a:t>10.04.2020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Tx/>
              <a:buSzPct val="70000"/>
              <a:buFont typeface="Calibri" pitchFamily="34" charset="0"/>
              <a:buChar char="→"/>
              <a:defRPr sz="2800">
                <a:solidFill>
                  <a:schemeClr val="tx1"/>
                </a:solidFill>
              </a:defRPr>
            </a:lvl2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54597-4B25-48CE-83A2-7E1488CC681A}" type="datetime1">
              <a:rPr lang="tr-TR" smtClean="0"/>
              <a:t>10.04.2020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93BD8F-428B-4992-9F2D-EE534EB96003}" type="datetime1">
              <a:rPr lang="tr-TR" smtClean="0"/>
              <a:t>10.04.2020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96FF21-3FDD-4976-A2B7-C45B0193EB24}" type="datetime1">
              <a:rPr lang="tr-TR" smtClean="0"/>
              <a:t>10.04.2020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A04180-B7E9-430A-903E-D03F982AAEFA}" type="datetime1">
              <a:rPr lang="tr-TR" smtClean="0"/>
              <a:t>10.04.2020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77099B-5027-48D9-A1CD-C6ADA2DE9E64}" type="datetime1">
              <a:rPr lang="tr-TR" smtClean="0"/>
              <a:t>10.04.2020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979FE-B626-416B-9876-BFB2F2AA3E2B}" type="datetime1">
              <a:rPr lang="tr-TR" smtClean="0"/>
              <a:t>10.04.2020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246D89-A7C9-4D72-9F59-9D0940B6A67F}" type="datetime1">
              <a:rPr lang="tr-TR" smtClean="0"/>
              <a:t>10.04.2020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8238D-D0B3-4B90-9F24-C794F885D11E}" type="datetime1">
              <a:rPr lang="tr-TR" smtClean="0"/>
              <a:t>10.04.2020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8229600" cy="4813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Tx/>
              <a:buSzPct val="70000"/>
              <a:buFont typeface="Calibri" pitchFamily="34" charset="0"/>
              <a:buChar char="→"/>
            </a:pPr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0" y="404664"/>
            <a:ext cx="8643938" cy="1587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6 Metin kutusu"/>
          <p:cNvSpPr txBox="1">
            <a:spLocks noChangeArrowheads="1"/>
          </p:cNvSpPr>
          <p:nvPr/>
        </p:nvSpPr>
        <p:spPr bwMode="auto">
          <a:xfrm>
            <a:off x="0" y="0"/>
            <a:ext cx="7452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1600" b="1" noProof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Türkiye Odalar ve Borsalar Birliği</a:t>
            </a:r>
            <a:endParaRPr lang="en-US" sz="1600" b="1" noProof="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İçerik Yer Tutucusu 5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16416" y="0"/>
            <a:ext cx="827584" cy="827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Ø"/>
        <a:defRPr lang="tr-TR" sz="2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5971728"/>
            <a:ext cx="6400800" cy="697632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Nisan </a:t>
            </a:r>
            <a:r>
              <a:rPr lang="tr-T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</a:p>
        </p:txBody>
      </p:sp>
      <p:pic>
        <p:nvPicPr>
          <p:cNvPr id="4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900" b="1" dirty="0" smtClean="0"/>
              <a:t>Ekonomide </a:t>
            </a:r>
            <a:br>
              <a:rPr lang="tr-TR" sz="4900" b="1" dirty="0" smtClean="0"/>
            </a:br>
            <a:r>
              <a:rPr lang="tr-TR" sz="4900" b="1" dirty="0" smtClean="0"/>
              <a:t>Hayata Geçen Destekler</a:t>
            </a:r>
            <a:endParaRPr lang="tr-TR" sz="4900" b="1" dirty="0"/>
          </a:p>
        </p:txBody>
      </p:sp>
    </p:spTree>
    <p:extLst>
      <p:ext uri="{BB962C8B-B14F-4D97-AF65-F5344CB8AC3E}">
        <p14:creationId xmlns:p14="http://schemas.microsoft.com/office/powerpoint/2010/main" val="3266103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VERGİ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r>
              <a:rPr lang="tr-TR" sz="2400" dirty="0" smtClean="0"/>
              <a:t>Mart </a:t>
            </a:r>
            <a:r>
              <a:rPr lang="tr-TR" sz="2400" dirty="0"/>
              <a:t>ayı KDV </a:t>
            </a:r>
            <a:r>
              <a:rPr lang="tr-TR" sz="2400" dirty="0" smtClean="0"/>
              <a:t>1 </a:t>
            </a:r>
            <a:r>
              <a:rPr lang="tr-TR" sz="2400" dirty="0"/>
              <a:t>ay </a:t>
            </a:r>
            <a:r>
              <a:rPr lang="tr-TR" sz="2400" dirty="0" smtClean="0"/>
              <a:t>ertelendi</a:t>
            </a:r>
          </a:p>
          <a:p>
            <a:endParaRPr lang="tr-TR" sz="2400" dirty="0"/>
          </a:p>
          <a:p>
            <a:r>
              <a:rPr lang="tr-TR" sz="2400" dirty="0" smtClean="0"/>
              <a:t>Muhtasar-KDV-SGK 6 ay ertelendi</a:t>
            </a:r>
          </a:p>
          <a:p>
            <a:pPr marL="400050" lvl="1" indent="0">
              <a:buNone/>
            </a:pPr>
            <a:r>
              <a:rPr lang="tr-TR" sz="2000" dirty="0" smtClean="0"/>
              <a:t>Sektörler</a:t>
            </a:r>
            <a:r>
              <a:rPr lang="tr-TR" sz="2000" dirty="0"/>
              <a:t>: Perakende Ticaret ve </a:t>
            </a:r>
            <a:r>
              <a:rPr lang="tr-TR" sz="2000" dirty="0" err="1"/>
              <a:t>AVM’ler</a:t>
            </a:r>
            <a:r>
              <a:rPr lang="tr-TR" sz="2000" dirty="0"/>
              <a:t>, Demir-Çelik ve Metal </a:t>
            </a:r>
            <a:r>
              <a:rPr lang="tr-TR" sz="2000" dirty="0" smtClean="0"/>
              <a:t>Sanayi, Otomotiv, Sinema-Tiyatro, Lojistik-Ulaşım</a:t>
            </a:r>
            <a:r>
              <a:rPr lang="tr-TR" sz="2000" dirty="0"/>
              <a:t>, Konaklama, Yiyecek ve İçecek Hizmetleri, </a:t>
            </a:r>
            <a:r>
              <a:rPr lang="tr-TR" sz="2000" dirty="0" smtClean="0"/>
              <a:t>Tekstil-Konfeksiyon, </a:t>
            </a:r>
            <a:r>
              <a:rPr lang="tr-TR" sz="2000" dirty="0"/>
              <a:t>Etkinlik ve </a:t>
            </a:r>
            <a:r>
              <a:rPr lang="tr-TR" sz="2000" dirty="0" smtClean="0"/>
              <a:t>Organizasyon, </a:t>
            </a:r>
            <a:r>
              <a:rPr lang="tr-TR" sz="2000" dirty="0"/>
              <a:t>Sağlık Hizmetleri, Mobilya </a:t>
            </a:r>
            <a:r>
              <a:rPr lang="tr-TR" sz="2000" dirty="0" smtClean="0"/>
              <a:t>İmalatı, Madencilik-Taş </a:t>
            </a:r>
            <a:r>
              <a:rPr lang="tr-TR" sz="2000" dirty="0"/>
              <a:t>Ocakçılığı, İnşaat, Endüstriyel </a:t>
            </a:r>
            <a:r>
              <a:rPr lang="tr-TR" sz="2000" dirty="0" smtClean="0"/>
              <a:t>Mutfak </a:t>
            </a:r>
            <a:r>
              <a:rPr lang="tr-TR" sz="2000" dirty="0"/>
              <a:t>Ekipmanları, Araç Kiralama, Basılı Yayın ve Matbaacılık, Halkla İlişkiler, </a:t>
            </a:r>
            <a:r>
              <a:rPr lang="tr-TR" sz="2000" dirty="0" smtClean="0"/>
              <a:t>Çiftçi</a:t>
            </a:r>
            <a:r>
              <a:rPr lang="tr-TR" sz="2000" dirty="0"/>
              <a:t>, Terzi, Manav, Avukat, Mali Müşavir, Mimar, Mühendis, Eczacı, Doktor, Mimar, Dişçi </a:t>
            </a:r>
            <a:r>
              <a:rPr lang="tr-TR" sz="2000" dirty="0" err="1" smtClean="0"/>
              <a:t>vb</a:t>
            </a:r>
            <a:r>
              <a:rPr lang="tr-TR" sz="2000" dirty="0" smtClean="0"/>
              <a:t> ticari</a:t>
            </a:r>
            <a:r>
              <a:rPr lang="tr-TR" sz="2000" dirty="0"/>
              <a:t>, zirai kazanç </a:t>
            </a:r>
            <a:r>
              <a:rPr lang="tr-TR" sz="2000" dirty="0" smtClean="0"/>
              <a:t>sahibi, serbest </a:t>
            </a:r>
            <a:r>
              <a:rPr lang="tr-TR" sz="2000" dirty="0"/>
              <a:t>meslek </a:t>
            </a:r>
            <a:r>
              <a:rPr lang="tr-TR" sz="2000" dirty="0" smtClean="0"/>
              <a:t>erbabı ve tüm gelir vergisi mükellefleri</a:t>
            </a:r>
          </a:p>
          <a:p>
            <a:pPr marL="400050" lvl="1" indent="0">
              <a:buNone/>
            </a:pPr>
            <a:endParaRPr lang="tr-TR" sz="2000" dirty="0"/>
          </a:p>
          <a:p>
            <a:r>
              <a:rPr lang="tr-TR" sz="2400" dirty="0" smtClean="0"/>
              <a:t>Gelir </a:t>
            </a:r>
            <a:r>
              <a:rPr lang="tr-TR" sz="2400" dirty="0"/>
              <a:t>İdaresi Başkanlığı interaktif vergi dairesi internet adresinde, “mücbir sebep durum sorgu ekranı” açıldı, “mücbir </a:t>
            </a:r>
            <a:r>
              <a:rPr lang="tr-TR" sz="2400" dirty="0" err="1"/>
              <a:t>sebep”e</a:t>
            </a:r>
            <a:r>
              <a:rPr lang="tr-TR" sz="2400" dirty="0"/>
              <a:t> girip girilmediği sorgulanabilecek </a:t>
            </a:r>
          </a:p>
        </p:txBody>
      </p:sp>
    </p:spTree>
    <p:extLst>
      <p:ext uri="{BB962C8B-B14F-4D97-AF65-F5344CB8AC3E}">
        <p14:creationId xmlns:p14="http://schemas.microsoft.com/office/powerpoint/2010/main" val="159532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MALİ YÜKLER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pPr lvl="0"/>
            <a:r>
              <a:rPr lang="tr-TR" sz="2000" dirty="0"/>
              <a:t>KOSGEB’in 30 </a:t>
            </a:r>
            <a:r>
              <a:rPr lang="tr-TR" sz="2000" dirty="0" smtClean="0"/>
              <a:t>Haziran’a kadar </a:t>
            </a:r>
            <a:r>
              <a:rPr lang="tr-TR" sz="2000" dirty="0"/>
              <a:t>tahakkuk edecek alacakları </a:t>
            </a:r>
            <a:r>
              <a:rPr lang="tr-TR" sz="2000" dirty="0" smtClean="0"/>
              <a:t>2021’e ertelendi</a:t>
            </a:r>
          </a:p>
          <a:p>
            <a:pPr lvl="0"/>
            <a:endParaRPr lang="tr-TR" sz="2000" dirty="0" smtClean="0"/>
          </a:p>
          <a:p>
            <a:pPr lvl="0"/>
            <a:r>
              <a:rPr lang="tr-TR" sz="2000" dirty="0"/>
              <a:t>Faaliyetleri zorunlu olarak durdurulan iş yerleri için kamu idarelerince kira bedeli tahakkuk </a:t>
            </a:r>
            <a:r>
              <a:rPr lang="tr-TR" sz="2000" dirty="0" smtClean="0"/>
              <a:t>ettirilmeyecek</a:t>
            </a:r>
          </a:p>
          <a:p>
            <a:pPr lvl="0"/>
            <a:endParaRPr lang="tr-TR" sz="2000" dirty="0"/>
          </a:p>
          <a:p>
            <a:pPr lvl="0"/>
            <a:r>
              <a:rPr lang="tr-TR" sz="2000" dirty="0"/>
              <a:t>Teknoparklardaki kuluçka firmalarından ve ticari işletmelerden 2 ay süreyle kira </a:t>
            </a:r>
            <a:r>
              <a:rPr lang="tr-TR" sz="2000" dirty="0" smtClean="0"/>
              <a:t>alınmayacak</a:t>
            </a:r>
          </a:p>
          <a:p>
            <a:pPr lvl="0"/>
            <a:endParaRPr lang="tr-TR" sz="2000" dirty="0"/>
          </a:p>
          <a:p>
            <a:pPr lvl="0"/>
            <a:r>
              <a:rPr lang="tr-TR" sz="2000" dirty="0"/>
              <a:t>Geri kazanım payı (GEKAP) beyannameleri altı ayda bir </a:t>
            </a:r>
            <a:r>
              <a:rPr lang="tr-TR" sz="2000" dirty="0" smtClean="0"/>
              <a:t>verilecek</a:t>
            </a:r>
          </a:p>
          <a:p>
            <a:pPr lvl="0"/>
            <a:endParaRPr lang="tr-TR" sz="2000" dirty="0"/>
          </a:p>
          <a:p>
            <a:r>
              <a:rPr lang="tr-TR" sz="2000" dirty="0"/>
              <a:t>Otopark Yönetmeliği’nin yürürlük tarihi 30 Haziran’a </a:t>
            </a:r>
            <a:r>
              <a:rPr lang="tr-TR" sz="2000" dirty="0" smtClean="0"/>
              <a:t>ertelendi</a:t>
            </a:r>
          </a:p>
          <a:p>
            <a:endParaRPr lang="tr-TR" sz="2000" dirty="0"/>
          </a:p>
          <a:p>
            <a:pPr lvl="0"/>
            <a:r>
              <a:rPr lang="tr-TR" sz="2000" dirty="0"/>
              <a:t>Turizm sektöründe </a:t>
            </a:r>
            <a:r>
              <a:rPr lang="tr-TR" sz="2000" dirty="0" smtClean="0"/>
              <a:t>otel </a:t>
            </a:r>
            <a:r>
              <a:rPr lang="tr-TR" sz="2000" dirty="0"/>
              <a:t>kiralamalarına ilişkin Nisan, Mayıs ve Haziran ayları </a:t>
            </a:r>
            <a:r>
              <a:rPr lang="tr-TR" sz="2000" dirty="0" smtClean="0"/>
              <a:t>hasılat </a:t>
            </a:r>
            <a:r>
              <a:rPr lang="tr-TR" sz="2000" dirty="0"/>
              <a:t>payı </a:t>
            </a:r>
            <a:r>
              <a:rPr lang="tr-TR" sz="2000" dirty="0" smtClean="0"/>
              <a:t>ödemeleri ve irtifak </a:t>
            </a:r>
            <a:r>
              <a:rPr lang="tr-TR" sz="2000" dirty="0"/>
              <a:t>hakkı bedelleri </a:t>
            </a:r>
            <a:r>
              <a:rPr lang="tr-TR" sz="2000" dirty="0" smtClean="0"/>
              <a:t>6 </a:t>
            </a:r>
            <a:r>
              <a:rPr lang="tr-TR" sz="2000" dirty="0"/>
              <a:t>ay süreyle </a:t>
            </a:r>
            <a:r>
              <a:rPr lang="tr-TR" sz="2000" dirty="0" smtClean="0"/>
              <a:t>erteledi</a:t>
            </a:r>
            <a:endParaRPr lang="tr-TR" sz="2000" dirty="0"/>
          </a:p>
          <a:p>
            <a:pPr lvl="0"/>
            <a:endParaRPr lang="tr-TR" sz="2000" dirty="0"/>
          </a:p>
          <a:p>
            <a:r>
              <a:rPr lang="tr-TR" sz="2000" dirty="0"/>
              <a:t>Konaklama Vergisi, 1 Ocak 2021 tarihine </a:t>
            </a:r>
            <a:r>
              <a:rPr lang="tr-TR" sz="2000" dirty="0" smtClean="0"/>
              <a:t>ertelendi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31991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KREDİ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r>
              <a:rPr lang="tr-TR" sz="2000" dirty="0"/>
              <a:t>COVID-19 salgınıyla ilgili tedbirlerden etkilendiği için nakit akışı bozulan firmaların </a:t>
            </a:r>
            <a:r>
              <a:rPr lang="tr-TR" sz="2000" dirty="0" smtClean="0"/>
              <a:t>kamu bankalarına </a:t>
            </a:r>
            <a:r>
              <a:rPr lang="tr-TR" sz="2000" dirty="0"/>
              <a:t>olan kredi anapara ve faiz </a:t>
            </a:r>
            <a:r>
              <a:rPr lang="tr-TR" sz="2000" dirty="0" smtClean="0"/>
              <a:t>ödemeleri </a:t>
            </a:r>
            <a:r>
              <a:rPr lang="tr-TR" sz="2000" dirty="0"/>
              <a:t>3 ay </a:t>
            </a:r>
            <a:r>
              <a:rPr lang="tr-TR" sz="2000" dirty="0" smtClean="0"/>
              <a:t>öteleniyor </a:t>
            </a:r>
          </a:p>
          <a:p>
            <a:endParaRPr lang="tr-TR" sz="2000" dirty="0"/>
          </a:p>
          <a:p>
            <a:r>
              <a:rPr lang="tr-TR" sz="2000" dirty="0" smtClean="0"/>
              <a:t>“</a:t>
            </a:r>
            <a:r>
              <a:rPr lang="tr-TR" sz="2000" dirty="0"/>
              <a:t>İş’e Devam Kredi Desteği</a:t>
            </a:r>
            <a:r>
              <a:rPr lang="tr-TR" sz="2000" dirty="0" smtClean="0"/>
              <a:t>”. Kamu bankalarında 6 </a:t>
            </a:r>
            <a:r>
              <a:rPr lang="tr-TR" sz="2000" dirty="0"/>
              <a:t>ay anapara ve faiz ödemesiz, </a:t>
            </a:r>
            <a:r>
              <a:rPr lang="tr-TR" sz="2000" dirty="0" smtClean="0"/>
              <a:t>36 </a:t>
            </a:r>
            <a:r>
              <a:rPr lang="tr-TR" sz="2000" dirty="0"/>
              <a:t>ay vadeli ve %7,5 faiz+1,5 </a:t>
            </a:r>
            <a:r>
              <a:rPr lang="tr-TR" sz="2000" dirty="0" smtClean="0"/>
              <a:t>komisyonlu</a:t>
            </a:r>
          </a:p>
          <a:p>
            <a:endParaRPr lang="tr-TR" sz="2000" dirty="0"/>
          </a:p>
          <a:p>
            <a:r>
              <a:rPr lang="tr-TR" sz="2000" dirty="0" smtClean="0"/>
              <a:t>Çek ödemesi için Kredi </a:t>
            </a:r>
            <a:r>
              <a:rPr lang="tr-TR" sz="2000" dirty="0"/>
              <a:t>Garanti Fonu destekli 3 ay anapara ve faiz ödemesiz “Çek Ödeme Destek Kredisi” %9,5 </a:t>
            </a:r>
            <a:r>
              <a:rPr lang="tr-TR" sz="2000" dirty="0" smtClean="0"/>
              <a:t>faiz + % 1 komisyon</a:t>
            </a:r>
          </a:p>
          <a:p>
            <a:endParaRPr lang="tr-TR" sz="2000" dirty="0"/>
          </a:p>
          <a:p>
            <a:r>
              <a:rPr lang="tr-TR" sz="2000" dirty="0"/>
              <a:t>24 Mart 2020 öncesine ait ödenmeyen kredi/çek/senet/kredi kartı borçları, 31 Aralık 2020 tarihine kadar ödenir veya yeniden yapılandırılırsa, sicile </a:t>
            </a:r>
            <a:r>
              <a:rPr lang="tr-TR" sz="2000" dirty="0" smtClean="0"/>
              <a:t>işlenmeyecek</a:t>
            </a:r>
          </a:p>
          <a:p>
            <a:endParaRPr lang="tr-TR" sz="2000" dirty="0" smtClean="0"/>
          </a:p>
          <a:p>
            <a:r>
              <a:rPr lang="tr-TR" sz="2000" dirty="0" smtClean="0"/>
              <a:t>30 Haziran’a kadar vadesi gelecek </a:t>
            </a:r>
            <a:r>
              <a:rPr lang="tr-TR" sz="2000" dirty="0"/>
              <a:t>r</a:t>
            </a:r>
            <a:r>
              <a:rPr lang="tr-TR" sz="2000" dirty="0" smtClean="0"/>
              <a:t>eeskont kredilerine 90 gün </a:t>
            </a:r>
            <a:r>
              <a:rPr lang="tr-TR" sz="2000" dirty="0"/>
              <a:t>vade </a:t>
            </a:r>
            <a:r>
              <a:rPr lang="tr-TR" sz="2000" dirty="0" smtClean="0"/>
              <a:t>uzatımı, </a:t>
            </a:r>
            <a:r>
              <a:rPr lang="tr-TR" sz="2000" dirty="0"/>
              <a:t>yeni </a:t>
            </a:r>
            <a:r>
              <a:rPr lang="tr-TR" sz="2000" dirty="0" smtClean="0"/>
              <a:t>kullanılacak reeskont kredilerine 12 </a:t>
            </a:r>
            <a:r>
              <a:rPr lang="tr-TR" sz="2000" dirty="0"/>
              <a:t>ay ek taahhüt kapama </a:t>
            </a:r>
            <a:r>
              <a:rPr lang="tr-TR" sz="2000" dirty="0" smtClean="0"/>
              <a:t>süresi verildi</a:t>
            </a:r>
          </a:p>
          <a:p>
            <a:endParaRPr lang="tr-TR" sz="2000" dirty="0"/>
          </a:p>
          <a:p>
            <a:r>
              <a:rPr lang="tr-TR" sz="2000" dirty="0" smtClean="0"/>
              <a:t>Bankalara yönelik BDDK </a:t>
            </a:r>
            <a:r>
              <a:rPr lang="tr-TR" sz="2000" dirty="0"/>
              <a:t>nezdinde şikayet hattı oluşturuldu</a:t>
            </a:r>
          </a:p>
        </p:txBody>
      </p:sp>
    </p:spTree>
    <p:extLst>
      <p:ext uri="{BB962C8B-B14F-4D97-AF65-F5344CB8AC3E}">
        <p14:creationId xmlns:p14="http://schemas.microsoft.com/office/powerpoint/2010/main" val="1025710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KEFALET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r>
              <a:rPr lang="tr-TR" sz="2400" dirty="0" smtClean="0"/>
              <a:t>Kredi </a:t>
            </a:r>
            <a:r>
              <a:rPr lang="tr-TR" sz="2400" dirty="0"/>
              <a:t>Garanti Fonu’nun kefalet kapasitesi 500 milyar TL’ye </a:t>
            </a:r>
            <a:r>
              <a:rPr lang="tr-TR" sz="2400" dirty="0" smtClean="0"/>
              <a:t>çıkarıldı</a:t>
            </a:r>
            <a:endParaRPr lang="tr-TR" sz="2400" dirty="0"/>
          </a:p>
          <a:p>
            <a:endParaRPr lang="tr-TR" sz="2400" dirty="0" smtClean="0"/>
          </a:p>
          <a:p>
            <a:r>
              <a:rPr lang="tr-TR" sz="2400" dirty="0" smtClean="0"/>
              <a:t>31.12.2020 </a:t>
            </a:r>
            <a:r>
              <a:rPr lang="tr-TR" sz="2400" dirty="0"/>
              <a:t>tarihine kadar kullandırılacak kredilerde, “vergi borcu yoktur” ve “SGK prim borcu yoktur” belgeleri </a:t>
            </a:r>
            <a:r>
              <a:rPr lang="tr-TR" sz="2400" dirty="0" smtClean="0"/>
              <a:t>aranmayacak</a:t>
            </a:r>
          </a:p>
          <a:p>
            <a:endParaRPr lang="tr-TR" sz="2400" dirty="0"/>
          </a:p>
          <a:p>
            <a:r>
              <a:rPr lang="tr-TR" sz="2400" dirty="0" smtClean="0"/>
              <a:t>“</a:t>
            </a:r>
            <a:r>
              <a:rPr lang="tr-TR" sz="2400" dirty="0"/>
              <a:t>Ticari Alacak Sigortası” kapsamında orta ölçekli (cirosu 125 Milyon TL’ye kadar olan) işletmeler de dahil </a:t>
            </a:r>
            <a:r>
              <a:rPr lang="tr-TR" sz="2400" dirty="0" smtClean="0"/>
              <a:t>edildi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4303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İDARİ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r>
              <a:rPr lang="tr-TR" sz="2000" dirty="0"/>
              <a:t>Kamu </a:t>
            </a:r>
            <a:r>
              <a:rPr lang="tr-TR" sz="2000" dirty="0" smtClean="0"/>
              <a:t>ihalelerinde Covid-19 nedeniyle </a:t>
            </a:r>
            <a:r>
              <a:rPr lang="tr-TR" sz="2000" dirty="0"/>
              <a:t>sözleşme şartlarının yerine getirilememesi halinde, “süre </a:t>
            </a:r>
            <a:r>
              <a:rPr lang="tr-TR" sz="2000" dirty="0" smtClean="0"/>
              <a:t>uzatımı” </a:t>
            </a:r>
            <a:r>
              <a:rPr lang="tr-TR" sz="2000" dirty="0"/>
              <a:t>veya “sözleşmenin feshedilmesi” mümkün hale geldi </a:t>
            </a:r>
            <a:endParaRPr lang="tr-TR" sz="2000" dirty="0" smtClean="0"/>
          </a:p>
          <a:p>
            <a:endParaRPr lang="tr-TR" sz="2000" dirty="0"/>
          </a:p>
          <a:p>
            <a:r>
              <a:rPr lang="tr-TR" sz="2000" dirty="0"/>
              <a:t>1 Mart 2020 ile 30 Haziran 2020’ye kadar işyeri kira bedelinin ödenememesi, kira sözleşmesinin feshi ve tahliye sebebi </a:t>
            </a:r>
            <a:r>
              <a:rPr lang="tr-TR" sz="2000" dirty="0" smtClean="0"/>
              <a:t>oluşturmayacak</a:t>
            </a:r>
          </a:p>
          <a:p>
            <a:endParaRPr lang="tr-TR" sz="2000" dirty="0" smtClean="0"/>
          </a:p>
          <a:p>
            <a:r>
              <a:rPr lang="tr-TR" sz="2000" dirty="0"/>
              <a:t>İcra ve iflas takipleri 30 Nisan'a kadar </a:t>
            </a:r>
            <a:r>
              <a:rPr lang="tr-TR" sz="2000" dirty="0" smtClean="0"/>
              <a:t>durduruldu</a:t>
            </a:r>
          </a:p>
          <a:p>
            <a:endParaRPr lang="tr-TR" sz="2000" dirty="0"/>
          </a:p>
          <a:p>
            <a:r>
              <a:rPr lang="tr-TR" sz="2000" dirty="0"/>
              <a:t>Kapasite Raporlarının </a:t>
            </a:r>
            <a:r>
              <a:rPr lang="tr-TR" sz="2000"/>
              <a:t>süreleri </a:t>
            </a:r>
            <a:r>
              <a:rPr lang="tr-TR" sz="2000" smtClean="0"/>
              <a:t>1 </a:t>
            </a:r>
            <a:r>
              <a:rPr lang="tr-TR" sz="2000" dirty="0"/>
              <a:t>Mayıs’a uzatıldı</a:t>
            </a:r>
          </a:p>
          <a:p>
            <a:endParaRPr lang="tr-TR" sz="2000" dirty="0" smtClean="0"/>
          </a:p>
          <a:p>
            <a:r>
              <a:rPr lang="tr-TR" sz="2000" dirty="0" smtClean="0"/>
              <a:t>Haziran </a:t>
            </a:r>
            <a:r>
              <a:rPr lang="tr-TR" sz="2000" dirty="0"/>
              <a:t>ayında Oda ve Borsalara ödenmesi gereken yıllık üyelik ve munzam aidatları, “gecikme zammı” ve “faiz” tahakkuk ettirilmeksizin Ekim ayına </a:t>
            </a:r>
            <a:r>
              <a:rPr lang="tr-TR" sz="2000" dirty="0" smtClean="0"/>
              <a:t>ertelendi</a:t>
            </a:r>
          </a:p>
          <a:p>
            <a:endParaRPr lang="tr-TR" sz="2000" dirty="0"/>
          </a:p>
          <a:p>
            <a:r>
              <a:rPr lang="tr-TR" sz="2000" dirty="0" smtClean="0"/>
              <a:t>20 </a:t>
            </a:r>
            <a:r>
              <a:rPr lang="tr-TR" sz="2000" dirty="0"/>
              <a:t>yaş altında çalışanlara sokağa çıkma izni </a:t>
            </a:r>
            <a:r>
              <a:rPr lang="tr-TR" sz="2000" dirty="0" smtClean="0"/>
              <a:t>verildi</a:t>
            </a:r>
          </a:p>
          <a:p>
            <a:endParaRPr lang="tr-TR" sz="2000" dirty="0" smtClean="0"/>
          </a:p>
          <a:p>
            <a:r>
              <a:rPr lang="tr-TR" sz="2000" dirty="0" err="1" smtClean="0"/>
              <a:t>Pandemi</a:t>
            </a:r>
            <a:r>
              <a:rPr lang="tr-TR" sz="2000" dirty="0" smtClean="0"/>
              <a:t> </a:t>
            </a:r>
            <a:r>
              <a:rPr lang="tr-TR" sz="2000" dirty="0"/>
              <a:t>hastanesi </a:t>
            </a:r>
            <a:r>
              <a:rPr lang="tr-TR" sz="2000" dirty="0" smtClean="0"/>
              <a:t>ilan </a:t>
            </a:r>
            <a:r>
              <a:rPr lang="tr-TR" sz="2000" dirty="0"/>
              <a:t>edilen özel hastanelere, </a:t>
            </a:r>
            <a:r>
              <a:rPr lang="tr-TR" sz="2000" dirty="0" err="1" smtClean="0"/>
              <a:t>SGK’nın</a:t>
            </a:r>
            <a:r>
              <a:rPr lang="tr-TR" sz="2000" dirty="0" smtClean="0"/>
              <a:t> ödemesi  </a:t>
            </a:r>
            <a:r>
              <a:rPr lang="tr-TR" sz="2000" dirty="0"/>
              <a:t>yükseltildi 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75259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İSTİHDAM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pPr lvl="0"/>
            <a:r>
              <a:rPr lang="tr-TR" sz="2000" dirty="0"/>
              <a:t>Kısa Çalışma </a:t>
            </a:r>
            <a:r>
              <a:rPr lang="tr-TR" sz="2000" dirty="0" smtClean="0"/>
              <a:t>Ödeneğinden </a:t>
            </a:r>
            <a:r>
              <a:rPr lang="tr-TR" sz="2000" dirty="0"/>
              <a:t>yararlanma şartları iyileştirildi. 600 gün sigorta primi şartı 450 güne, son 120 günlük prim ödeme şartı 60 güne </a:t>
            </a:r>
            <a:r>
              <a:rPr lang="tr-TR" sz="2000" dirty="0" smtClean="0"/>
              <a:t>indirildi</a:t>
            </a:r>
            <a:endParaRPr lang="tr-TR" sz="2000" dirty="0"/>
          </a:p>
          <a:p>
            <a:pPr lvl="0"/>
            <a:endParaRPr lang="tr-TR" sz="2000" dirty="0"/>
          </a:p>
          <a:p>
            <a:r>
              <a:rPr lang="tr-TR" sz="2000" dirty="0"/>
              <a:t>Kısa Çalışma Ödeneği başvurusu için istenen belge sayısı 10’dan 2’ye </a:t>
            </a:r>
            <a:r>
              <a:rPr lang="tr-TR" sz="2000" dirty="0" smtClean="0"/>
              <a:t>düşürüldü</a:t>
            </a:r>
          </a:p>
          <a:p>
            <a:endParaRPr lang="tr-TR" sz="2000" dirty="0"/>
          </a:p>
          <a:p>
            <a:pPr lvl="0"/>
            <a:r>
              <a:rPr lang="tr-TR" sz="2000" dirty="0" smtClean="0"/>
              <a:t>Telafi </a:t>
            </a:r>
            <a:r>
              <a:rPr lang="tr-TR" sz="2000" dirty="0"/>
              <a:t>çalışma süresi 2 aydan 4 aya </a:t>
            </a:r>
            <a:r>
              <a:rPr lang="tr-TR" sz="2000" dirty="0" smtClean="0"/>
              <a:t>çıkartıldı</a:t>
            </a:r>
          </a:p>
          <a:p>
            <a:pPr lvl="0"/>
            <a:endParaRPr lang="tr-TR" sz="2000" dirty="0"/>
          </a:p>
          <a:p>
            <a:r>
              <a:rPr lang="tr-TR" sz="2000" dirty="0" smtClean="0"/>
              <a:t>Turizm </a:t>
            </a:r>
            <a:r>
              <a:rPr lang="tr-TR" sz="2000" dirty="0"/>
              <a:t>sektöründe, iş sözleşmeleri askıda olan çalışanlardan Nisan ayında sigortalı girişi yapılan işçiler “kısa çalışma ödeneği” kapsamına alındı </a:t>
            </a:r>
            <a:endParaRPr lang="tr-TR" sz="2000" dirty="0" smtClean="0"/>
          </a:p>
          <a:p>
            <a:endParaRPr lang="tr-TR" sz="2000" dirty="0"/>
          </a:p>
          <a:p>
            <a:r>
              <a:rPr lang="tr-TR" sz="2000" dirty="0"/>
              <a:t>Kısa çalışma ödeneği </a:t>
            </a:r>
            <a:r>
              <a:rPr lang="tr-TR" sz="2000" dirty="0" smtClean="0"/>
              <a:t>kapsamındaki çalışanın </a:t>
            </a:r>
            <a:r>
              <a:rPr lang="tr-TR" sz="2000" dirty="0"/>
              <a:t>kısa çalışma ücreti ile net maaşı arasındaki </a:t>
            </a:r>
            <a:r>
              <a:rPr lang="tr-TR" sz="2000" dirty="0" smtClean="0"/>
              <a:t>fark, </a:t>
            </a:r>
            <a:r>
              <a:rPr lang="tr-TR" sz="2000" dirty="0"/>
              <a:t>SGK </a:t>
            </a:r>
            <a:r>
              <a:rPr lang="tr-TR" sz="2000" dirty="0" smtClean="0"/>
              <a:t>bildirimi </a:t>
            </a:r>
            <a:r>
              <a:rPr lang="tr-TR" sz="2000" dirty="0"/>
              <a:t>“0 gün” </a:t>
            </a:r>
            <a:r>
              <a:rPr lang="tr-TR" sz="2000" dirty="0" smtClean="0"/>
              <a:t>yapılarak işverence ödenebilecek</a:t>
            </a:r>
          </a:p>
          <a:p>
            <a:endParaRPr lang="tr-TR" sz="2000" dirty="0"/>
          </a:p>
          <a:p>
            <a:r>
              <a:rPr lang="tr-TR" sz="2000" dirty="0"/>
              <a:t>Kısa çalışma kapsamında bulunan işyerlerinde çalışmasını sürdüren çalışanlar için, asgari ücret desteği ödenmeye devam edecek </a:t>
            </a:r>
          </a:p>
        </p:txBody>
      </p:sp>
    </p:spTree>
    <p:extLst>
      <p:ext uri="{BB962C8B-B14F-4D97-AF65-F5344CB8AC3E}">
        <p14:creationId xmlns:p14="http://schemas.microsoft.com/office/powerpoint/2010/main" val="941628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ULAŞIM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r>
              <a:rPr lang="tr-TR" sz="2000" dirty="0"/>
              <a:t>Sağlık Bakanlığı tarafından “Kapıkule Gümrük Kapısına” hızlı tanı </a:t>
            </a:r>
            <a:r>
              <a:rPr lang="tr-TR" sz="2000" dirty="0" smtClean="0"/>
              <a:t>testi </a:t>
            </a:r>
            <a:r>
              <a:rPr lang="tr-TR" sz="2000" dirty="0"/>
              <a:t>yapan mobil laboratuvar kurulmasına ve hızlı tanı Kovid-19 testi yapılmasına onay </a:t>
            </a:r>
            <a:r>
              <a:rPr lang="tr-TR" sz="2000" dirty="0" smtClean="0"/>
              <a:t>verildi</a:t>
            </a:r>
          </a:p>
          <a:p>
            <a:endParaRPr lang="tr-TR" sz="2000" dirty="0" smtClean="0"/>
          </a:p>
          <a:p>
            <a:r>
              <a:rPr lang="tr-TR" sz="2000" dirty="0" smtClean="0"/>
              <a:t>Mersin </a:t>
            </a:r>
            <a:r>
              <a:rPr lang="tr-TR" sz="2000" dirty="0"/>
              <a:t>Limanı’nda ardiye ücretleri </a:t>
            </a:r>
            <a:r>
              <a:rPr lang="tr-TR" sz="2000" dirty="0" smtClean="0"/>
              <a:t>düşürüldü</a:t>
            </a:r>
          </a:p>
          <a:p>
            <a:endParaRPr lang="tr-TR" sz="2000" dirty="0" smtClean="0"/>
          </a:p>
          <a:p>
            <a:r>
              <a:rPr lang="tr-TR" sz="2000" dirty="0" smtClean="0"/>
              <a:t>Muayene </a:t>
            </a:r>
            <a:r>
              <a:rPr lang="tr-TR" sz="2000" dirty="0"/>
              <a:t>süresi gelen tüm araçlar için araç muayene süreleri </a:t>
            </a:r>
            <a:r>
              <a:rPr lang="tr-TR" sz="2000" dirty="0" smtClean="0"/>
              <a:t>3 </a:t>
            </a:r>
            <a:r>
              <a:rPr lang="tr-TR" sz="2000" dirty="0"/>
              <a:t>ay ertelendi </a:t>
            </a:r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/>
              <a:t>Egzoz gazı emisyon ölçüm </a:t>
            </a:r>
            <a:r>
              <a:rPr lang="tr-TR" sz="2000" dirty="0" smtClean="0"/>
              <a:t>işlemleri 3 ay </a:t>
            </a:r>
            <a:r>
              <a:rPr lang="tr-TR" sz="2000" dirty="0"/>
              <a:t>süreyle ertelendi </a:t>
            </a:r>
          </a:p>
          <a:p>
            <a:endParaRPr lang="tr-TR" sz="2000" dirty="0" smtClean="0"/>
          </a:p>
          <a:p>
            <a:r>
              <a:rPr lang="tr-TR" sz="2000" dirty="0" smtClean="0"/>
              <a:t>11 </a:t>
            </a:r>
            <a:r>
              <a:rPr lang="tr-TR" sz="2000" dirty="0"/>
              <a:t>Mart 2020 tarihi itibariyle, ticari taşımacılık yapan firmaların yetki belgelerinde kayıtlı olan ve muayene süreleri geçen araçların (tır, kamyon, kamyonet vb.) yetki belgelerinden düşüm işlemleri </a:t>
            </a:r>
            <a:r>
              <a:rPr lang="tr-TR" sz="2000" dirty="0" smtClean="0"/>
              <a:t>ertelendi</a:t>
            </a:r>
          </a:p>
          <a:p>
            <a:endParaRPr lang="tr-TR" sz="2000" dirty="0" smtClean="0"/>
          </a:p>
          <a:p>
            <a:pPr lvl="0"/>
            <a:r>
              <a:rPr lang="tr-TR" sz="2000" dirty="0"/>
              <a:t>Kapıkule Sınır Kapısı’nda (öncesinde Habur’da başlatılmıştı) tampon bölgede şoför, dorse veya konteyner değişimi başlatıldı. Uygulama İpsala ve Hamzabeyli kapılarına da yaygınlaştırılacak</a:t>
            </a:r>
            <a:r>
              <a:rPr lang="tr-TR" sz="2000" dirty="0" smtClean="0"/>
              <a:t>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09334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TARIM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r>
              <a:rPr lang="tr-TR" sz="2400" dirty="0"/>
              <a:t>Mevsimlik tarım işçilerinin tarım arazilerine </a:t>
            </a:r>
            <a:r>
              <a:rPr lang="tr-TR" sz="2400" dirty="0" smtClean="0"/>
              <a:t>ulaşım ve barınma-çalışma </a:t>
            </a:r>
            <a:r>
              <a:rPr lang="tr-TR" sz="2400" dirty="0"/>
              <a:t>koşullarının </a:t>
            </a:r>
            <a:r>
              <a:rPr lang="tr-TR" sz="2400" dirty="0" smtClean="0"/>
              <a:t>iyileştirilmesine yönelik </a:t>
            </a:r>
            <a:r>
              <a:rPr lang="tr-TR" sz="2400" dirty="0"/>
              <a:t>düzenleme </a:t>
            </a:r>
            <a:r>
              <a:rPr lang="tr-TR" sz="2400" dirty="0" smtClean="0"/>
              <a:t>yapıldı</a:t>
            </a:r>
          </a:p>
          <a:p>
            <a:endParaRPr lang="tr-TR" sz="2400" dirty="0"/>
          </a:p>
          <a:p>
            <a:r>
              <a:rPr lang="tr-TR" sz="2400" dirty="0" smtClean="0"/>
              <a:t>Tarım </a:t>
            </a:r>
            <a:r>
              <a:rPr lang="tr-TR" sz="2400" dirty="0"/>
              <a:t>Kredi </a:t>
            </a:r>
            <a:r>
              <a:rPr lang="tr-TR" sz="2400" dirty="0" smtClean="0"/>
              <a:t>Kooperatiflerine </a:t>
            </a:r>
            <a:r>
              <a:rPr lang="tr-TR" sz="2400" dirty="0"/>
              <a:t>Nisan ve Mayıs’ta ödenmesi gereken krediler, faizsiz olarak 2 ay süreyle ertelendi</a:t>
            </a:r>
          </a:p>
          <a:p>
            <a:endParaRPr lang="tr-TR" sz="2400" dirty="0"/>
          </a:p>
          <a:p>
            <a:r>
              <a:rPr lang="tr-TR" sz="2400" dirty="0"/>
              <a:t>Tarım ve Orman Bakanlığı, yaklaşık 1.9 </a:t>
            </a:r>
            <a:r>
              <a:rPr lang="tr-TR" sz="2400" dirty="0" smtClean="0"/>
              <a:t>milyar </a:t>
            </a:r>
            <a:r>
              <a:rPr lang="tr-TR" sz="2400" dirty="0"/>
              <a:t>TL’lik destekleme ödemesi </a:t>
            </a:r>
            <a:r>
              <a:rPr lang="tr-TR" sz="2400" dirty="0" smtClean="0"/>
              <a:t>açıkladı</a:t>
            </a:r>
          </a:p>
          <a:p>
            <a:endParaRPr lang="tr-TR" sz="2400" dirty="0"/>
          </a:p>
          <a:p>
            <a:r>
              <a:rPr lang="tr-TR" sz="2400" dirty="0"/>
              <a:t>Geleneksel hayvansal üretim yapan işletmeler için 100 bin TL’ye kadar, bitkisel üretim yapan işletmeler için 50 bin TL’ye kadar faizsiz kredi verilecek </a:t>
            </a: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74572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DFD028E15A015447A0A2826D6581AF73" ma:contentTypeVersion="2" ma:contentTypeDescription="Yeni belge oluşturun." ma:contentTypeScope="" ma:versionID="e63d5da49db1653e0dcc2ce2597b452f">
  <xsd:schema xmlns:xsd="http://www.w3.org/2001/XMLSchema" xmlns:xs="http://www.w3.org/2001/XMLSchema" xmlns:p="http://schemas.microsoft.com/office/2006/metadata/properties" xmlns:ns3="8c928ce8-b6cc-4bf2-b6ea-1804e17fc529" targetNamespace="http://schemas.microsoft.com/office/2006/metadata/properties" ma:root="true" ma:fieldsID="88a8e209129270fd3c29b7deb7fbffdd" ns3:_="">
    <xsd:import namespace="8c928ce8-b6cc-4bf2-b6ea-1804e17fc5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928ce8-b6cc-4bf2-b6ea-1804e17fc5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C3F4D7-7A46-4F03-A7A9-D80EE3B30F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928ce8-b6cc-4bf2-b6ea-1804e17fc5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8CB790-9EE6-41DA-8EAE-5A9C44F30F00}">
  <ds:schemaRefs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8c928ce8-b6cc-4bf2-b6ea-1804e17fc529"/>
  </ds:schemaRefs>
</ds:datastoreItem>
</file>

<file path=customXml/itemProps3.xml><?xml version="1.0" encoding="utf-8"?>
<ds:datastoreItem xmlns:ds="http://schemas.openxmlformats.org/officeDocument/2006/customXml" ds:itemID="{5F880C6C-8DCF-43EB-980F-01144E0663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8093</TotalTime>
  <Words>768</Words>
  <Application>Microsoft Office PowerPoint</Application>
  <PresentationFormat>Ekran Gösterisi (4:3)</PresentationFormat>
  <Paragraphs>88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Ofis Teması</vt:lpstr>
      <vt:lpstr>Ekonomide  Hayata Geçen Destekler</vt:lpstr>
      <vt:lpstr>VERGİ</vt:lpstr>
      <vt:lpstr>MALİ YÜKLER</vt:lpstr>
      <vt:lpstr>KREDİ</vt:lpstr>
      <vt:lpstr>KEFALET</vt:lpstr>
      <vt:lpstr>İDARİ</vt:lpstr>
      <vt:lpstr>İSTİHDAM</vt:lpstr>
      <vt:lpstr>ULAŞIM</vt:lpstr>
      <vt:lpstr>TARIM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Koronavirus ve Ekonomide Öneriler Alınan Tedbirler</dc:title>
  <dc:creator>CG</dc:creator>
  <cp:lastModifiedBy>ebru</cp:lastModifiedBy>
  <cp:revision>53</cp:revision>
  <cp:lastPrinted>2013-09-26T11:53:24Z</cp:lastPrinted>
  <dcterms:created xsi:type="dcterms:W3CDTF">2011-03-31T14:58:37Z</dcterms:created>
  <dcterms:modified xsi:type="dcterms:W3CDTF">2020-04-10T07:44:31Z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0x010100DFD028E15A015447A0A2826D6581AF73</vt:lpwstr>
  </property>
</Properties>
</file>